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7" r:id="rId4"/>
    <p:sldId id="260" r:id="rId5"/>
    <p:sldId id="262" r:id="rId6"/>
    <p:sldId id="258" r:id="rId7"/>
    <p:sldId id="259" r:id="rId8"/>
    <p:sldId id="263" r:id="rId9"/>
    <p:sldId id="264" r:id="rId10"/>
    <p:sldId id="266" r:id="rId11"/>
    <p:sldId id="267" r:id="rId12"/>
    <p:sldId id="268" r:id="rId13"/>
    <p:sldId id="269" r:id="rId14"/>
    <p:sldId id="270" r:id="rId15"/>
    <p:sldId id="271" r:id="rId16"/>
    <p:sldId id="272" r:id="rId17"/>
    <p:sldId id="273" r:id="rId18"/>
    <p:sldId id="274" r:id="rId19"/>
    <p:sldId id="275" r:id="rId20"/>
    <p:sldId id="276" r:id="rId21"/>
    <p:sldId id="265"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9" d="100"/>
          <a:sy n="109" d="100"/>
        </p:scale>
        <p:origin x="-1680"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692A913-558E-4787-B1ED-BEE855286B6F}" type="datetimeFigureOut">
              <a:rPr lang="ru-RU" smtClean="0"/>
              <a:pPr/>
              <a:t>24.02.2021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FAFEED4-3400-444C-9B80-FA7CC1063C9E}"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692A913-558E-4787-B1ED-BEE855286B6F}" type="datetimeFigureOut">
              <a:rPr lang="ru-RU" smtClean="0"/>
              <a:pPr/>
              <a:t>24.02.2021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FAFEED4-3400-444C-9B80-FA7CC1063C9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692A913-558E-4787-B1ED-BEE855286B6F}" type="datetimeFigureOut">
              <a:rPr lang="ru-RU" smtClean="0"/>
              <a:pPr/>
              <a:t>24.02.2021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FAFEED4-3400-444C-9B80-FA7CC1063C9E}"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692A913-558E-4787-B1ED-BEE855286B6F}" type="datetimeFigureOut">
              <a:rPr lang="ru-RU" smtClean="0"/>
              <a:pPr/>
              <a:t>24.02.2021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FAFEED4-3400-444C-9B80-FA7CC1063C9E}"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692A913-558E-4787-B1ED-BEE855286B6F}" type="datetimeFigureOut">
              <a:rPr lang="ru-RU" smtClean="0"/>
              <a:pPr/>
              <a:t>24.02.2021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FAFEED4-3400-444C-9B80-FA7CC1063C9E}"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692A913-558E-4787-B1ED-BEE855286B6F}" type="datetimeFigureOut">
              <a:rPr lang="ru-RU" smtClean="0"/>
              <a:pPr/>
              <a:t>24.02.2021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FAFEED4-3400-444C-9B80-FA7CC1063C9E}"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692A913-558E-4787-B1ED-BEE855286B6F}" type="datetimeFigureOut">
              <a:rPr lang="ru-RU" smtClean="0"/>
              <a:pPr/>
              <a:t>24.02.2021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FAFEED4-3400-444C-9B80-FA7CC1063C9E}"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692A913-558E-4787-B1ED-BEE855286B6F}" type="datetimeFigureOut">
              <a:rPr lang="ru-RU" smtClean="0"/>
              <a:pPr/>
              <a:t>24.02.2021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FAFEED4-3400-444C-9B80-FA7CC1063C9E}"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692A913-558E-4787-B1ED-BEE855286B6F}" type="datetimeFigureOut">
              <a:rPr lang="ru-RU" smtClean="0"/>
              <a:pPr/>
              <a:t>24.02.2021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FAFEED4-3400-444C-9B80-FA7CC1063C9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692A913-558E-4787-B1ED-BEE855286B6F}" type="datetimeFigureOut">
              <a:rPr lang="ru-RU" smtClean="0"/>
              <a:pPr/>
              <a:t>24.02.2021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FAFEED4-3400-444C-9B80-FA7CC1063C9E}"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692A913-558E-4787-B1ED-BEE855286B6F}" type="datetimeFigureOut">
              <a:rPr lang="ru-RU" smtClean="0"/>
              <a:pPr/>
              <a:t>24.02.2021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FAFEED4-3400-444C-9B80-FA7CC1063C9E}"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92A913-558E-4787-B1ED-BEE855286B6F}" type="datetimeFigureOut">
              <a:rPr lang="ru-RU" smtClean="0"/>
              <a:pPr/>
              <a:t>24.02.2021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AFEED4-3400-444C-9B80-FA7CC1063C9E}"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Администратор\Рабочий стол\рамки для слайдов\солнышко.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ctrTitle"/>
          </p:nvPr>
        </p:nvSpPr>
        <p:spPr>
          <a:xfrm>
            <a:off x="642910" y="2571744"/>
            <a:ext cx="7772400" cy="1470025"/>
          </a:xfrm>
        </p:spPr>
        <p:txBody>
          <a:bodyPr>
            <a:prstTxWarp prst="textPlain">
              <a:avLst/>
            </a:prstTxWarp>
          </a:bodyPr>
          <a:lstStyle/>
          <a:p>
            <a:r>
              <a:rPr lang="ru-RU" dirty="0" smtClean="0">
                <a:solidFill>
                  <a:srgbClr val="FF0000"/>
                </a:solidFill>
                <a:latin typeface="Times New Roman" pitchFamily="18" charset="0"/>
                <a:cs typeface="Times New Roman" pitchFamily="18" charset="0"/>
              </a:rPr>
              <a:t>Плоскостопие у детей</a:t>
            </a:r>
            <a:endParaRPr lang="ru-RU" dirty="0">
              <a:solidFill>
                <a:srgbClr val="FF000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p:txBody>
          <a:bodyPr/>
          <a:lstStyle/>
          <a:p>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Picture 2" descr="C:\Documents and Settings\Администратор\Рабочий стол\рамки для слайдов\дети.jpg"/>
          <p:cNvPicPr>
            <a:picLocks noChangeAspect="1" noChangeArrowheads="1"/>
          </p:cNvPicPr>
          <p:nvPr/>
        </p:nvPicPr>
        <p:blipFill>
          <a:blip r:embed="rId2"/>
          <a:srcRect/>
          <a:stretch>
            <a:fillRect/>
          </a:stretch>
        </p:blipFill>
        <p:spPr bwMode="auto">
          <a:xfrm>
            <a:off x="0" y="0"/>
            <a:ext cx="9144000" cy="6865621"/>
          </a:xfrm>
          <a:prstGeom prst="rect">
            <a:avLst/>
          </a:prstGeom>
          <a:noFill/>
        </p:spPr>
      </p:pic>
      <p:sp>
        <p:nvSpPr>
          <p:cNvPr id="4" name="Прямоугольник 3"/>
          <p:cNvSpPr/>
          <p:nvPr/>
        </p:nvSpPr>
        <p:spPr>
          <a:xfrm>
            <a:off x="428596" y="1428736"/>
            <a:ext cx="7072362" cy="3539430"/>
          </a:xfrm>
          <a:prstGeom prst="rect">
            <a:avLst/>
          </a:prstGeom>
        </p:spPr>
        <p:txBody>
          <a:bodyPr wrap="square">
            <a:spAutoFit/>
          </a:bodyPr>
          <a:lstStyle/>
          <a:p>
            <a:r>
              <a:rPr lang="ru-RU" sz="2800" b="1" dirty="0" smtClean="0">
                <a:latin typeface="Times New Roman" pitchFamily="18" charset="0"/>
                <a:cs typeface="Times New Roman" pitchFamily="18" charset="0"/>
              </a:rPr>
              <a:t>«Маляр» </a:t>
            </a:r>
            <a:r>
              <a:rPr lang="ru-RU" sz="2800" dirty="0" smtClean="0">
                <a:latin typeface="Times New Roman" pitchFamily="18" charset="0"/>
                <a:cs typeface="Times New Roman" pitchFamily="18" charset="0"/>
              </a:rPr>
              <a:t>- ребенок, сидя на полу с вытянутыми ногами (колени выпрямлены), большим пальцем одной ноги проводит по подъему другой по направлению от большого пальца к колену. «Поглаживание» повторяется 3-4 раза. Упражнение выполняется сначала одной, затем другой ногой.</a:t>
            </a:r>
            <a:endParaRPr lang="ru-RU" sz="2800" dirty="0">
              <a:latin typeface="Times New Roman" pitchFamily="18" charset="0"/>
              <a:cs typeface="Times New Roman" pitchFamily="18" charset="0"/>
            </a:endParaRPr>
          </a:p>
        </p:txBody>
      </p:sp>
      <p:pic>
        <p:nvPicPr>
          <p:cNvPr id="1026" name="Picture 2" descr="C:\Documents and Settings\Администратор\Рабочий стол\плоскостопие\маляр.jpg"/>
          <p:cNvPicPr>
            <a:picLocks noChangeAspect="1" noChangeArrowheads="1"/>
          </p:cNvPicPr>
          <p:nvPr/>
        </p:nvPicPr>
        <p:blipFill>
          <a:blip r:embed="rId3"/>
          <a:srcRect/>
          <a:stretch>
            <a:fillRect/>
          </a:stretch>
        </p:blipFill>
        <p:spPr bwMode="auto">
          <a:xfrm>
            <a:off x="4357686" y="4429132"/>
            <a:ext cx="3119436" cy="2045459"/>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Picture 2" descr="C:\Documents and Settings\Администратор\Рабочий стол\рамки для слайдов\дети.jpg"/>
          <p:cNvPicPr>
            <a:picLocks noChangeAspect="1" noChangeArrowheads="1"/>
          </p:cNvPicPr>
          <p:nvPr/>
        </p:nvPicPr>
        <p:blipFill>
          <a:blip r:embed="rId2"/>
          <a:srcRect/>
          <a:stretch>
            <a:fillRect/>
          </a:stretch>
        </p:blipFill>
        <p:spPr bwMode="auto">
          <a:xfrm>
            <a:off x="0" y="0"/>
            <a:ext cx="9144000" cy="6865621"/>
          </a:xfrm>
          <a:prstGeom prst="rect">
            <a:avLst/>
          </a:prstGeom>
          <a:noFill/>
        </p:spPr>
      </p:pic>
      <p:sp>
        <p:nvSpPr>
          <p:cNvPr id="4" name="Прямоугольник 3"/>
          <p:cNvSpPr/>
          <p:nvPr/>
        </p:nvSpPr>
        <p:spPr>
          <a:xfrm>
            <a:off x="500034" y="500042"/>
            <a:ext cx="6858048" cy="4401205"/>
          </a:xfrm>
          <a:prstGeom prst="rect">
            <a:avLst/>
          </a:prstGeom>
        </p:spPr>
        <p:txBody>
          <a:bodyPr wrap="square">
            <a:spAutoFit/>
          </a:bodyPr>
          <a:lstStyle/>
          <a:p>
            <a:r>
              <a:rPr lang="ru-RU" sz="2800" b="1" dirty="0" smtClean="0">
                <a:latin typeface="Times New Roman" pitchFamily="18" charset="0"/>
                <a:cs typeface="Times New Roman" pitchFamily="18" charset="0"/>
              </a:rPr>
              <a:t>«Сборщик» </a:t>
            </a:r>
            <a:r>
              <a:rPr lang="ru-RU" sz="2800" dirty="0" smtClean="0">
                <a:latin typeface="Times New Roman" pitchFamily="18" charset="0"/>
                <a:cs typeface="Times New Roman" pitchFamily="18" charset="0"/>
              </a:rPr>
              <a:t>- ребенок, сидя с согнутыми коленями, собирает пальцами одной ноги мелкие различные предметы, разложенные на полу (игрушки, прищепки для белья, елочные шишки и др.) и складывает их в кучки. Другой ногой он повторяет то же самое. Затем без помощи рук перекладывает эти предметы из одной кучки в другую. Следует не допускать падения предметов при переноске.</a:t>
            </a:r>
            <a:endParaRPr lang="ru-RU" sz="2800" dirty="0">
              <a:latin typeface="Times New Roman" pitchFamily="18" charset="0"/>
              <a:cs typeface="Times New Roman" pitchFamily="18" charset="0"/>
            </a:endParaRPr>
          </a:p>
        </p:txBody>
      </p:sp>
      <p:pic>
        <p:nvPicPr>
          <p:cNvPr id="24578" name="Picture 2" descr="C:\Documents and Settings\Администратор\Рабочий стол\плоскостопие\упражнения от плоскостопия\сборщик.jpg"/>
          <p:cNvPicPr>
            <a:picLocks noChangeAspect="1" noChangeArrowheads="1"/>
          </p:cNvPicPr>
          <p:nvPr/>
        </p:nvPicPr>
        <p:blipFill>
          <a:blip r:embed="rId3"/>
          <a:srcRect/>
          <a:stretch>
            <a:fillRect/>
          </a:stretch>
        </p:blipFill>
        <p:spPr bwMode="auto">
          <a:xfrm>
            <a:off x="4500562" y="4857760"/>
            <a:ext cx="2786049" cy="1671629"/>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Picture 2" descr="C:\Documents and Settings\Администратор\Рабочий стол\рамки для слайдов\дети.jpg"/>
          <p:cNvPicPr>
            <a:picLocks noChangeAspect="1" noChangeArrowheads="1"/>
          </p:cNvPicPr>
          <p:nvPr/>
        </p:nvPicPr>
        <p:blipFill>
          <a:blip r:embed="rId2"/>
          <a:srcRect/>
          <a:stretch>
            <a:fillRect/>
          </a:stretch>
        </p:blipFill>
        <p:spPr bwMode="auto">
          <a:xfrm>
            <a:off x="0" y="0"/>
            <a:ext cx="9144000" cy="6865621"/>
          </a:xfrm>
          <a:prstGeom prst="rect">
            <a:avLst/>
          </a:prstGeom>
          <a:noFill/>
        </p:spPr>
      </p:pic>
      <p:sp>
        <p:nvSpPr>
          <p:cNvPr id="4" name="Прямоугольник 3"/>
          <p:cNvSpPr/>
          <p:nvPr/>
        </p:nvSpPr>
        <p:spPr>
          <a:xfrm>
            <a:off x="428596" y="642918"/>
            <a:ext cx="6786610" cy="3785652"/>
          </a:xfrm>
          <a:prstGeom prst="rect">
            <a:avLst/>
          </a:prstGeom>
        </p:spPr>
        <p:txBody>
          <a:bodyPr wrap="square">
            <a:spAutoFit/>
          </a:bodyPr>
          <a:lstStyle/>
          <a:p>
            <a:r>
              <a:rPr lang="ru-RU" sz="2400" b="1" dirty="0" smtClean="0">
                <a:latin typeface="Times New Roman" pitchFamily="18" charset="0"/>
                <a:cs typeface="Times New Roman" pitchFamily="18" charset="0"/>
              </a:rPr>
              <a:t>«Гусеница»</a:t>
            </a:r>
            <a:r>
              <a:rPr lang="ru-RU" sz="2400" dirty="0" smtClean="0">
                <a:latin typeface="Times New Roman" pitchFamily="18" charset="0"/>
                <a:cs typeface="Times New Roman" pitchFamily="18" charset="0"/>
              </a:rPr>
              <a:t> - ребенок сидит на полу с согнутыми коленями. Сжимая пальцы ног, он подтягивает пятку вперед (пятки прижаты к пальцам), затем пальцы снова расправляются и движение повторяется (имитация движения гусеницы). Передвижение пятки вперед за счет сгибания и выпрямления пальцев ног продолжается до тех пор, пока пальцы и пятки могут касаться пола. Упражнение выполняется сначала одной, затем другой ногой.</a:t>
            </a:r>
            <a:endParaRPr lang="ru-RU" sz="2400" dirty="0">
              <a:latin typeface="Times New Roman" pitchFamily="18" charset="0"/>
              <a:cs typeface="Times New Roman" pitchFamily="18" charset="0"/>
            </a:endParaRPr>
          </a:p>
        </p:txBody>
      </p:sp>
      <p:pic>
        <p:nvPicPr>
          <p:cNvPr id="1026" name="Picture 2" descr="C:\Documents and Settings\Администратор\Рабочий стол\плоскостопие\упражнения от плоскостопия\гусеница.jpg"/>
          <p:cNvPicPr>
            <a:picLocks noChangeAspect="1" noChangeArrowheads="1"/>
          </p:cNvPicPr>
          <p:nvPr/>
        </p:nvPicPr>
        <p:blipFill>
          <a:blip r:embed="rId3"/>
          <a:srcRect/>
          <a:stretch>
            <a:fillRect/>
          </a:stretch>
        </p:blipFill>
        <p:spPr bwMode="auto">
          <a:xfrm>
            <a:off x="3143240" y="4357694"/>
            <a:ext cx="3214710" cy="192882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Picture 2" descr="C:\Documents and Settings\Администратор\Рабочий стол\рамки для слайдов\дети.jpg"/>
          <p:cNvPicPr>
            <a:picLocks noChangeAspect="1" noChangeArrowheads="1"/>
          </p:cNvPicPr>
          <p:nvPr/>
        </p:nvPicPr>
        <p:blipFill>
          <a:blip r:embed="rId2"/>
          <a:srcRect/>
          <a:stretch>
            <a:fillRect/>
          </a:stretch>
        </p:blipFill>
        <p:spPr bwMode="auto">
          <a:xfrm>
            <a:off x="0" y="0"/>
            <a:ext cx="9144000" cy="6865621"/>
          </a:xfrm>
          <a:prstGeom prst="rect">
            <a:avLst/>
          </a:prstGeom>
          <a:noFill/>
        </p:spPr>
      </p:pic>
      <p:sp>
        <p:nvSpPr>
          <p:cNvPr id="4" name="Прямоугольник 3"/>
          <p:cNvSpPr/>
          <p:nvPr/>
        </p:nvSpPr>
        <p:spPr>
          <a:xfrm>
            <a:off x="428596" y="1857364"/>
            <a:ext cx="7072362" cy="3108543"/>
          </a:xfrm>
          <a:prstGeom prst="rect">
            <a:avLst/>
          </a:prstGeom>
        </p:spPr>
        <p:txBody>
          <a:bodyPr wrap="square">
            <a:spAutoFit/>
          </a:bodyPr>
          <a:lstStyle/>
          <a:p>
            <a:r>
              <a:rPr lang="ru-RU" b="1" dirty="0" smtClean="0"/>
              <a:t> </a:t>
            </a:r>
            <a:r>
              <a:rPr lang="ru-RU" sz="2800" b="1" dirty="0" smtClean="0">
                <a:latin typeface="Times New Roman" pitchFamily="18" charset="0"/>
                <a:cs typeface="Times New Roman" pitchFamily="18" charset="0"/>
              </a:rPr>
              <a:t>«Кораблик»</a:t>
            </a:r>
            <a:r>
              <a:rPr lang="ru-RU" sz="2800" dirty="0" smtClean="0">
                <a:latin typeface="Times New Roman" pitchFamily="18" charset="0"/>
                <a:cs typeface="Times New Roman" pitchFamily="18" charset="0"/>
              </a:rPr>
              <a:t> - ребенок, сидя на полу с согнутыми коленями и прижимая подошвы ног друг к другу, постепенно старается выпрямить колени до тех пор, пока пальцы и пятки ног могут быть прижаты друг к другу (старается придать ступням форму кораблика).</a:t>
            </a:r>
            <a:endParaRPr lang="ru-RU" sz="2800" dirty="0">
              <a:latin typeface="Times New Roman" pitchFamily="18" charset="0"/>
              <a:cs typeface="Times New Roman" pitchFamily="18" charset="0"/>
            </a:endParaRPr>
          </a:p>
        </p:txBody>
      </p:sp>
      <p:pic>
        <p:nvPicPr>
          <p:cNvPr id="2050" name="Picture 2" descr="C:\Documents and Settings\Администратор\Рабочий стол\плоскостопие\упражнения от плоскостопия\кораблик.jpg"/>
          <p:cNvPicPr>
            <a:picLocks noChangeAspect="1" noChangeArrowheads="1"/>
          </p:cNvPicPr>
          <p:nvPr/>
        </p:nvPicPr>
        <p:blipFill>
          <a:blip r:embed="rId3"/>
          <a:srcRect/>
          <a:stretch>
            <a:fillRect/>
          </a:stretch>
        </p:blipFill>
        <p:spPr bwMode="auto">
          <a:xfrm>
            <a:off x="4452936" y="4500570"/>
            <a:ext cx="3024175" cy="181450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Picture 2" descr="C:\Documents and Settings\Администратор\Рабочий стол\рамки для слайдов\дети.jpg"/>
          <p:cNvPicPr>
            <a:picLocks noChangeAspect="1" noChangeArrowheads="1"/>
          </p:cNvPicPr>
          <p:nvPr/>
        </p:nvPicPr>
        <p:blipFill>
          <a:blip r:embed="rId2"/>
          <a:srcRect/>
          <a:stretch>
            <a:fillRect/>
          </a:stretch>
        </p:blipFill>
        <p:spPr bwMode="auto">
          <a:xfrm>
            <a:off x="0" y="0"/>
            <a:ext cx="9144000" cy="6865621"/>
          </a:xfrm>
          <a:prstGeom prst="rect">
            <a:avLst/>
          </a:prstGeom>
          <a:noFill/>
        </p:spPr>
      </p:pic>
      <p:sp>
        <p:nvSpPr>
          <p:cNvPr id="4" name="Прямоугольник 3"/>
          <p:cNvSpPr/>
          <p:nvPr/>
        </p:nvSpPr>
        <p:spPr>
          <a:xfrm>
            <a:off x="428596" y="1571612"/>
            <a:ext cx="6929486" cy="2677656"/>
          </a:xfrm>
          <a:prstGeom prst="rect">
            <a:avLst/>
          </a:prstGeom>
        </p:spPr>
        <p:txBody>
          <a:bodyPr wrap="square">
            <a:spAutoFit/>
          </a:bodyPr>
          <a:lstStyle/>
          <a:p>
            <a:r>
              <a:rPr lang="ru-RU" sz="2800" b="1" dirty="0" smtClean="0">
                <a:latin typeface="Times New Roman" pitchFamily="18" charset="0"/>
                <a:cs typeface="Times New Roman" pitchFamily="18" charset="0"/>
              </a:rPr>
              <a:t>«Серп»</a:t>
            </a:r>
            <a:r>
              <a:rPr lang="ru-RU" sz="2800" dirty="0" smtClean="0">
                <a:latin typeface="Times New Roman" pitchFamily="18" charset="0"/>
                <a:cs typeface="Times New Roman" pitchFamily="18" charset="0"/>
              </a:rPr>
              <a:t> - ребенок, сидя на полу с согнутыми коленями, ставит подошвы ног на пол (расстояние между ними 20 см), согнутые пальцы ног сперва сближаются, а затем разводятся в разные стороны, при этом пятки остаются на одном месте.</a:t>
            </a:r>
            <a:endParaRPr lang="ru-RU" sz="2800" dirty="0">
              <a:latin typeface="Times New Roman" pitchFamily="18" charset="0"/>
              <a:cs typeface="Times New Roman" pitchFamily="18" charset="0"/>
            </a:endParaRPr>
          </a:p>
        </p:txBody>
      </p:sp>
      <p:pic>
        <p:nvPicPr>
          <p:cNvPr id="3074" name="Picture 2" descr="C:\Documents and Settings\Администратор\Рабочий стол\плоскостопие\упражнения от плоскостопия\серп.jpg"/>
          <p:cNvPicPr>
            <a:picLocks noChangeAspect="1" noChangeArrowheads="1"/>
          </p:cNvPicPr>
          <p:nvPr/>
        </p:nvPicPr>
        <p:blipFill>
          <a:blip r:embed="rId3"/>
          <a:srcRect/>
          <a:stretch>
            <a:fillRect/>
          </a:stretch>
        </p:blipFill>
        <p:spPr bwMode="auto">
          <a:xfrm>
            <a:off x="4357686" y="4471994"/>
            <a:ext cx="3024192" cy="181451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Picture 2" descr="C:\Documents and Settings\Администратор\Рабочий стол\рамки для слайдов\дети.jpg"/>
          <p:cNvPicPr>
            <a:picLocks noChangeAspect="1" noChangeArrowheads="1"/>
          </p:cNvPicPr>
          <p:nvPr/>
        </p:nvPicPr>
        <p:blipFill>
          <a:blip r:embed="rId2"/>
          <a:srcRect/>
          <a:stretch>
            <a:fillRect/>
          </a:stretch>
        </p:blipFill>
        <p:spPr bwMode="auto">
          <a:xfrm>
            <a:off x="0" y="0"/>
            <a:ext cx="9144000" cy="6865621"/>
          </a:xfrm>
          <a:prstGeom prst="rect">
            <a:avLst/>
          </a:prstGeom>
          <a:noFill/>
        </p:spPr>
      </p:pic>
      <p:sp>
        <p:nvSpPr>
          <p:cNvPr id="4" name="Прямоугольник 3"/>
          <p:cNvSpPr/>
          <p:nvPr/>
        </p:nvSpPr>
        <p:spPr>
          <a:xfrm>
            <a:off x="571472" y="1928802"/>
            <a:ext cx="6715172" cy="1384995"/>
          </a:xfrm>
          <a:prstGeom prst="rect">
            <a:avLst/>
          </a:prstGeom>
        </p:spPr>
        <p:txBody>
          <a:bodyPr wrap="square">
            <a:spAutoFit/>
          </a:bodyPr>
          <a:lstStyle/>
          <a:p>
            <a:r>
              <a:rPr lang="ru-RU" sz="2800" b="1" dirty="0" smtClean="0">
                <a:latin typeface="Times New Roman" pitchFamily="18" charset="0"/>
                <a:cs typeface="Times New Roman" pitchFamily="18" charset="0"/>
              </a:rPr>
              <a:t>«Мельница»</a:t>
            </a:r>
            <a:r>
              <a:rPr lang="ru-RU" sz="2800" dirty="0" smtClean="0">
                <a:latin typeface="Times New Roman" pitchFamily="18" charset="0"/>
                <a:cs typeface="Times New Roman" pitchFamily="18" charset="0"/>
              </a:rPr>
              <a:t> - ребенок, сидя на полу с выпрямленными коленями, описывает ступнями круги в разных направлениях.</a:t>
            </a:r>
            <a:endParaRPr lang="ru-RU" sz="2800" dirty="0">
              <a:latin typeface="Times New Roman" pitchFamily="18" charset="0"/>
              <a:cs typeface="Times New Roman" pitchFamily="18" charset="0"/>
            </a:endParaRPr>
          </a:p>
        </p:txBody>
      </p:sp>
      <p:pic>
        <p:nvPicPr>
          <p:cNvPr id="4098" name="Picture 2" descr="C:\Documents and Settings\Администратор\Рабочий стол\плоскостопие\упражнения от плоскостопия\мельница.jpg"/>
          <p:cNvPicPr>
            <a:picLocks noChangeAspect="1" noChangeArrowheads="1"/>
          </p:cNvPicPr>
          <p:nvPr/>
        </p:nvPicPr>
        <p:blipFill>
          <a:blip r:embed="rId3"/>
          <a:srcRect/>
          <a:stretch>
            <a:fillRect/>
          </a:stretch>
        </p:blipFill>
        <p:spPr bwMode="auto">
          <a:xfrm>
            <a:off x="4143372" y="4229106"/>
            <a:ext cx="2905112" cy="1743067"/>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Picture 2" descr="C:\Documents and Settings\Администратор\Рабочий стол\рамки для слайдов\дети.jpg"/>
          <p:cNvPicPr>
            <a:picLocks noChangeAspect="1" noChangeArrowheads="1"/>
          </p:cNvPicPr>
          <p:nvPr/>
        </p:nvPicPr>
        <p:blipFill>
          <a:blip r:embed="rId2"/>
          <a:srcRect/>
          <a:stretch>
            <a:fillRect/>
          </a:stretch>
        </p:blipFill>
        <p:spPr bwMode="auto">
          <a:xfrm>
            <a:off x="0" y="0"/>
            <a:ext cx="9144000" cy="6865621"/>
          </a:xfrm>
          <a:prstGeom prst="rect">
            <a:avLst/>
          </a:prstGeom>
          <a:noFill/>
        </p:spPr>
      </p:pic>
      <p:sp>
        <p:nvSpPr>
          <p:cNvPr id="4" name="Прямоугольник 3"/>
          <p:cNvSpPr/>
          <p:nvPr/>
        </p:nvSpPr>
        <p:spPr>
          <a:xfrm>
            <a:off x="571472" y="2143116"/>
            <a:ext cx="6643734" cy="1384995"/>
          </a:xfrm>
          <a:prstGeom prst="rect">
            <a:avLst/>
          </a:prstGeom>
        </p:spPr>
        <p:txBody>
          <a:bodyPr wrap="square">
            <a:spAutoFit/>
          </a:bodyPr>
          <a:lstStyle/>
          <a:p>
            <a:r>
              <a:rPr lang="ru-RU" sz="2800" b="1" dirty="0" smtClean="0">
                <a:latin typeface="Times New Roman" pitchFamily="18" charset="0"/>
                <a:cs typeface="Times New Roman" pitchFamily="18" charset="0"/>
              </a:rPr>
              <a:t>«Окно»</a:t>
            </a:r>
            <a:r>
              <a:rPr lang="ru-RU" sz="2800" dirty="0" smtClean="0">
                <a:latin typeface="Times New Roman" pitchFamily="18" charset="0"/>
                <a:cs typeface="Times New Roman" pitchFamily="18" charset="0"/>
              </a:rPr>
              <a:t> - ребенок, стоя на полу, разводит и сводит выпрямленные ноги, не отрывая подошв от пола.</a:t>
            </a:r>
            <a:endParaRPr lang="ru-RU" sz="2800" dirty="0">
              <a:latin typeface="Times New Roman" pitchFamily="18" charset="0"/>
              <a:cs typeface="Times New Roman" pitchFamily="18" charset="0"/>
            </a:endParaRPr>
          </a:p>
        </p:txBody>
      </p:sp>
      <p:pic>
        <p:nvPicPr>
          <p:cNvPr id="5122" name="Picture 2" descr="C:\Documents and Settings\Администратор\Рабочий стол\плоскостопие\упражнения от плоскостопия\окно.jpg"/>
          <p:cNvPicPr>
            <a:picLocks noChangeAspect="1" noChangeArrowheads="1"/>
          </p:cNvPicPr>
          <p:nvPr/>
        </p:nvPicPr>
        <p:blipFill>
          <a:blip r:embed="rId3"/>
          <a:srcRect/>
          <a:stretch>
            <a:fillRect/>
          </a:stretch>
        </p:blipFill>
        <p:spPr bwMode="auto">
          <a:xfrm>
            <a:off x="3786182" y="4143380"/>
            <a:ext cx="2976550" cy="178593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Picture 2" descr="C:\Documents and Settings\Администратор\Рабочий стол\рамки для слайдов\дети.jpg"/>
          <p:cNvPicPr>
            <a:picLocks noChangeAspect="1" noChangeArrowheads="1"/>
          </p:cNvPicPr>
          <p:nvPr/>
        </p:nvPicPr>
        <p:blipFill>
          <a:blip r:embed="rId2"/>
          <a:srcRect/>
          <a:stretch>
            <a:fillRect/>
          </a:stretch>
        </p:blipFill>
        <p:spPr bwMode="auto">
          <a:xfrm>
            <a:off x="0" y="0"/>
            <a:ext cx="9144000" cy="6865621"/>
          </a:xfrm>
          <a:prstGeom prst="rect">
            <a:avLst/>
          </a:prstGeom>
          <a:noFill/>
        </p:spPr>
      </p:pic>
      <p:sp>
        <p:nvSpPr>
          <p:cNvPr id="4" name="Прямоугольник 3"/>
          <p:cNvSpPr/>
          <p:nvPr/>
        </p:nvSpPr>
        <p:spPr>
          <a:xfrm>
            <a:off x="500034" y="1571612"/>
            <a:ext cx="6786610" cy="2677656"/>
          </a:xfrm>
          <a:prstGeom prst="rect">
            <a:avLst/>
          </a:prstGeom>
        </p:spPr>
        <p:txBody>
          <a:bodyPr wrap="square">
            <a:spAutoFit/>
          </a:bodyPr>
          <a:lstStyle/>
          <a:p>
            <a:r>
              <a:rPr lang="ru-RU" sz="2800" b="1" dirty="0" smtClean="0">
                <a:latin typeface="Times New Roman" pitchFamily="18" charset="0"/>
                <a:cs typeface="Times New Roman" pitchFamily="18" charset="0"/>
              </a:rPr>
              <a:t>«Барабанщик»</a:t>
            </a:r>
            <a:r>
              <a:rPr lang="ru-RU" sz="2800" dirty="0" smtClean="0">
                <a:latin typeface="Times New Roman" pitchFamily="18" charset="0"/>
                <a:cs typeface="Times New Roman" pitchFamily="18" charset="0"/>
              </a:rPr>
              <a:t> - ребенок, сидя на полу с согнутыми коленями, стучит по полу только пальцами ног, не касаясь его пятками. В процессе выполнения упражнения колени постепенно выпрямляются.</a:t>
            </a:r>
            <a:endParaRPr lang="ru-RU" sz="2800" dirty="0">
              <a:latin typeface="Times New Roman" pitchFamily="18" charset="0"/>
              <a:cs typeface="Times New Roman" pitchFamily="18" charset="0"/>
            </a:endParaRPr>
          </a:p>
        </p:txBody>
      </p:sp>
      <p:pic>
        <p:nvPicPr>
          <p:cNvPr id="6146" name="Picture 2" descr="C:\Documents and Settings\Администратор\Рабочий стол\плоскостопие\упражнения от плоскостопия\барабанщик.jpg"/>
          <p:cNvPicPr>
            <a:picLocks noChangeAspect="1" noChangeArrowheads="1"/>
          </p:cNvPicPr>
          <p:nvPr/>
        </p:nvPicPr>
        <p:blipFill>
          <a:blip r:embed="rId3"/>
          <a:srcRect/>
          <a:stretch>
            <a:fillRect/>
          </a:stretch>
        </p:blipFill>
        <p:spPr bwMode="auto">
          <a:xfrm>
            <a:off x="4000496" y="4429132"/>
            <a:ext cx="3119426" cy="1871656"/>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Picture 2" descr="C:\Documents and Settings\Администратор\Рабочий стол\рамки для слайдов\дети.jpg"/>
          <p:cNvPicPr>
            <a:picLocks noChangeAspect="1" noChangeArrowheads="1"/>
          </p:cNvPicPr>
          <p:nvPr/>
        </p:nvPicPr>
        <p:blipFill>
          <a:blip r:embed="rId2"/>
          <a:srcRect/>
          <a:stretch>
            <a:fillRect/>
          </a:stretch>
        </p:blipFill>
        <p:spPr bwMode="auto">
          <a:xfrm>
            <a:off x="0" y="-7621"/>
            <a:ext cx="9144000" cy="6865621"/>
          </a:xfrm>
          <a:prstGeom prst="rect">
            <a:avLst/>
          </a:prstGeom>
          <a:noFill/>
        </p:spPr>
      </p:pic>
      <p:sp>
        <p:nvSpPr>
          <p:cNvPr id="5" name="Прямоугольник 4"/>
          <p:cNvSpPr/>
          <p:nvPr/>
        </p:nvSpPr>
        <p:spPr>
          <a:xfrm>
            <a:off x="428596" y="1357298"/>
            <a:ext cx="6929486" cy="2677656"/>
          </a:xfrm>
          <a:prstGeom prst="rect">
            <a:avLst/>
          </a:prstGeom>
        </p:spPr>
        <p:txBody>
          <a:bodyPr wrap="square">
            <a:spAutoFit/>
          </a:bodyPr>
          <a:lstStyle/>
          <a:p>
            <a:r>
              <a:rPr lang="ru-RU" sz="2800" b="1" dirty="0" smtClean="0">
                <a:latin typeface="Times New Roman" pitchFamily="18" charset="0"/>
                <a:cs typeface="Times New Roman" pitchFamily="18" charset="0"/>
              </a:rPr>
              <a:t>«Художник»</a:t>
            </a:r>
            <a:r>
              <a:rPr lang="ru-RU" sz="2800" dirty="0" smtClean="0">
                <a:latin typeface="Times New Roman" pitchFamily="18" charset="0"/>
                <a:cs typeface="Times New Roman" pitchFamily="18" charset="0"/>
              </a:rPr>
              <a:t> - ребенок, сидя на полу с согнутыми коленями, карандашом, зажатым пальцами ноги, рисует на листе бумаги различные фигуры, придерживая лист другой ногой. Упражнение выполняется сначала одной, затем другой ногой.</a:t>
            </a:r>
            <a:endParaRPr lang="ru-RU" sz="2800" dirty="0">
              <a:latin typeface="Times New Roman" pitchFamily="18" charset="0"/>
              <a:cs typeface="Times New Roman" pitchFamily="18" charset="0"/>
            </a:endParaRPr>
          </a:p>
        </p:txBody>
      </p:sp>
      <p:pic>
        <p:nvPicPr>
          <p:cNvPr id="6" name="Picture 2" descr="C:\Documents and Settings\Администратор\Рабочий стол\плоскостопие\упражнения от плоскостопия\моляр.jpg"/>
          <p:cNvPicPr>
            <a:picLocks noChangeAspect="1" noChangeArrowheads="1"/>
          </p:cNvPicPr>
          <p:nvPr/>
        </p:nvPicPr>
        <p:blipFill>
          <a:blip r:embed="rId3"/>
          <a:srcRect/>
          <a:stretch>
            <a:fillRect/>
          </a:stretch>
        </p:blipFill>
        <p:spPr bwMode="auto">
          <a:xfrm>
            <a:off x="4286248" y="4643446"/>
            <a:ext cx="2857487" cy="1714492"/>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Picture 2" descr="C:\Documents and Settings\Администратор\Рабочий стол\рамки для слайдов\дети.jpg"/>
          <p:cNvPicPr>
            <a:picLocks noChangeAspect="1" noChangeArrowheads="1"/>
          </p:cNvPicPr>
          <p:nvPr/>
        </p:nvPicPr>
        <p:blipFill>
          <a:blip r:embed="rId2"/>
          <a:srcRect/>
          <a:stretch>
            <a:fillRect/>
          </a:stretch>
        </p:blipFill>
        <p:spPr bwMode="auto">
          <a:xfrm>
            <a:off x="0" y="-7621"/>
            <a:ext cx="9144000" cy="6865621"/>
          </a:xfrm>
          <a:prstGeom prst="rect">
            <a:avLst/>
          </a:prstGeom>
          <a:noFill/>
        </p:spPr>
      </p:pic>
      <p:sp>
        <p:nvSpPr>
          <p:cNvPr id="4" name="Прямоугольник 3"/>
          <p:cNvSpPr/>
          <p:nvPr/>
        </p:nvSpPr>
        <p:spPr>
          <a:xfrm>
            <a:off x="428596" y="2357430"/>
            <a:ext cx="6786610" cy="1384995"/>
          </a:xfrm>
          <a:prstGeom prst="rect">
            <a:avLst/>
          </a:prstGeom>
        </p:spPr>
        <p:txBody>
          <a:bodyPr wrap="square">
            <a:spAutoFit/>
          </a:bodyPr>
          <a:lstStyle/>
          <a:p>
            <a:pPr lvl="0" fontAlgn="base">
              <a:spcBef>
                <a:spcPct val="0"/>
              </a:spcBef>
              <a:spcAft>
                <a:spcPct val="0"/>
              </a:spcAft>
            </a:pPr>
            <a:r>
              <a:rPr lang="ru-RU" sz="2800" b="1" dirty="0" smtClean="0">
                <a:latin typeface="Times New Roman" pitchFamily="18" charset="0"/>
                <a:ea typeface="Times New Roman" pitchFamily="18" charset="0"/>
                <a:cs typeface="Times New Roman" pitchFamily="18" charset="0"/>
              </a:rPr>
              <a:t>«Хождение на пятках»</a:t>
            </a:r>
            <a:r>
              <a:rPr lang="ru-RU" sz="2800" dirty="0" smtClean="0">
                <a:latin typeface="Times New Roman" pitchFamily="18" charset="0"/>
                <a:ea typeface="Times New Roman" pitchFamily="18" charset="0"/>
                <a:cs typeface="Times New Roman" pitchFamily="18" charset="0"/>
              </a:rPr>
              <a:t> - ребенок ходит на пятках, не касаясь пола пальцами и подошвой</a:t>
            </a:r>
            <a:r>
              <a:rPr lang="ru-RU" dirty="0" smtClean="0">
                <a:latin typeface="Arial" pitchFamily="34" charset="0"/>
                <a:ea typeface="Times New Roman" pitchFamily="18" charset="0"/>
              </a:rPr>
              <a:t>.</a:t>
            </a:r>
            <a:endParaRPr lang="ru-RU" sz="2000" dirty="0" smtClean="0">
              <a:latin typeface="Arial" pitchFamily="34" charset="0"/>
            </a:endParaRPr>
          </a:p>
        </p:txBody>
      </p:sp>
      <p:pic>
        <p:nvPicPr>
          <p:cNvPr id="2050" name="Picture 2" descr="C:\Documents and Settings\Администратор\Рабочий стол\плоскостопие\ходьба на пятках.gif"/>
          <p:cNvPicPr>
            <a:picLocks noChangeAspect="1" noChangeArrowheads="1"/>
          </p:cNvPicPr>
          <p:nvPr/>
        </p:nvPicPr>
        <p:blipFill>
          <a:blip r:embed="rId3"/>
          <a:srcRect/>
          <a:stretch>
            <a:fillRect/>
          </a:stretch>
        </p:blipFill>
        <p:spPr bwMode="auto">
          <a:xfrm>
            <a:off x="3643306" y="4000504"/>
            <a:ext cx="3401993" cy="209789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C:\Documents and Settings\Администратор\Рабочий стол\рамки для слайдов\дети.jpg"/>
          <p:cNvPicPr>
            <a:picLocks noChangeAspect="1" noChangeArrowheads="1"/>
          </p:cNvPicPr>
          <p:nvPr/>
        </p:nvPicPr>
        <p:blipFill>
          <a:blip r:embed="rId2"/>
          <a:srcRect/>
          <a:stretch>
            <a:fillRect/>
          </a:stretch>
        </p:blipFill>
        <p:spPr bwMode="auto">
          <a:xfrm>
            <a:off x="0" y="0"/>
            <a:ext cx="9144000" cy="6865620"/>
          </a:xfrm>
          <a:prstGeom prst="rect">
            <a:avLst/>
          </a:prstGeom>
          <a:noFill/>
        </p:spPr>
      </p:pic>
      <p:sp>
        <p:nvSpPr>
          <p:cNvPr id="5" name="Прямоугольник 4"/>
          <p:cNvSpPr/>
          <p:nvPr/>
        </p:nvSpPr>
        <p:spPr>
          <a:xfrm>
            <a:off x="428596" y="1305342"/>
            <a:ext cx="7429552" cy="4339650"/>
          </a:xfrm>
          <a:prstGeom prst="rect">
            <a:avLst/>
          </a:prstGeom>
        </p:spPr>
        <p:txBody>
          <a:bodyPr wrap="square">
            <a:spAutoFit/>
          </a:bodyPr>
          <a:lstStyle/>
          <a:p>
            <a:r>
              <a:rPr lang="ru-RU" sz="3200" b="1" dirty="0" smtClean="0">
                <a:solidFill>
                  <a:srgbClr val="FF0000"/>
                </a:solidFill>
                <a:latin typeface="Times New Roman" pitchFamily="18" charset="0"/>
                <a:cs typeface="Times New Roman" pitchFamily="18" charset="0"/>
              </a:rPr>
              <a:t>ФОРМИРОВАНИЕ ДЕТСКОЙ СТОПЫ</a:t>
            </a:r>
          </a:p>
          <a:p>
            <a:endParaRPr lang="ru-RU" sz="3200" b="1" dirty="0" smtClean="0">
              <a:solidFill>
                <a:srgbClr val="FF0000"/>
              </a:solidFill>
              <a:latin typeface="Times New Roman" pitchFamily="18" charset="0"/>
              <a:cs typeface="Times New Roman" pitchFamily="18" charset="0"/>
            </a:endParaRPr>
          </a:p>
          <a:p>
            <a:r>
              <a:rPr lang="ru-RU" sz="2000" b="1" dirty="0" smtClean="0">
                <a:latin typeface="Times New Roman" pitchFamily="18" charset="0"/>
                <a:cs typeface="Times New Roman" pitchFamily="18" charset="0"/>
              </a:rPr>
              <a:t>У детей до 2-х лет наблюдается физиологическое плоскостопие, т.е. практически отсутствует свод стопы.</a:t>
            </a:r>
          </a:p>
          <a:p>
            <a:r>
              <a:rPr lang="ru-RU" sz="2000" b="1" dirty="0" smtClean="0">
                <a:latin typeface="Times New Roman" pitchFamily="18" charset="0"/>
                <a:cs typeface="Times New Roman" pitchFamily="18" charset="0"/>
              </a:rPr>
              <a:t>К 2-3 годам кости становятся более прочными, крепнут связки и мышцы, и стопа начинает приобретать «взрослую форму». Ребенок теперь хорошо стоит на ногах и может совершать долгие пешие прогулки.</a:t>
            </a:r>
          </a:p>
          <a:p>
            <a:r>
              <a:rPr lang="ru-RU" sz="2000" b="1" dirty="0" smtClean="0">
                <a:latin typeface="Times New Roman" pitchFamily="18" charset="0"/>
                <a:cs typeface="Times New Roman" pitchFamily="18" charset="0"/>
              </a:rPr>
              <a:t>Процесс  формирования стопы продолжается до 5-6 лет. Только после этого возраста можно с определенностью говорить о наличии или отсутствии плоскостопия у ребенка.</a:t>
            </a:r>
            <a:endParaRPr lang="ru-RU" sz="2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Picture 2" descr="C:\Documents and Settings\Администратор\Рабочий стол\рамки для слайдов\дети.jpg"/>
          <p:cNvPicPr>
            <a:picLocks noChangeAspect="1" noChangeArrowheads="1"/>
          </p:cNvPicPr>
          <p:nvPr/>
        </p:nvPicPr>
        <p:blipFill>
          <a:blip r:embed="rId2"/>
          <a:srcRect/>
          <a:stretch>
            <a:fillRect/>
          </a:stretch>
        </p:blipFill>
        <p:spPr bwMode="auto">
          <a:xfrm>
            <a:off x="0" y="-7621"/>
            <a:ext cx="9144000" cy="6865621"/>
          </a:xfrm>
          <a:prstGeom prst="rect">
            <a:avLst/>
          </a:prstGeom>
          <a:noFill/>
        </p:spPr>
      </p:pic>
      <p:pic>
        <p:nvPicPr>
          <p:cNvPr id="3074" name="Picture 2" descr="C:\Documents and Settings\Администратор\Рабочий стол\плоскостопие\fdc0ddf339b78b0d5c7c936c3603995b.jpg"/>
          <p:cNvPicPr>
            <a:picLocks noChangeAspect="1" noChangeArrowheads="1"/>
          </p:cNvPicPr>
          <p:nvPr/>
        </p:nvPicPr>
        <p:blipFill>
          <a:blip r:embed="rId3"/>
          <a:srcRect/>
          <a:stretch>
            <a:fillRect/>
          </a:stretch>
        </p:blipFill>
        <p:spPr bwMode="auto">
          <a:xfrm>
            <a:off x="428596" y="857232"/>
            <a:ext cx="7239018" cy="5429263"/>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ocuments and Settings\Администратор\Рабочий стол\рамки для слайдов\солнышко.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642910" y="2143116"/>
            <a:ext cx="5286412" cy="857256"/>
          </a:xfrm>
        </p:spPr>
        <p:txBody>
          <a:bodyPr>
            <a:prstTxWarp prst="textFadeRight">
              <a:avLst/>
            </a:prstTxWarp>
          </a:bodyPr>
          <a:lstStyle/>
          <a:p>
            <a:r>
              <a:rPr lang="ru-RU" b="1" dirty="0" smtClean="0">
                <a:solidFill>
                  <a:srgbClr val="FF0000"/>
                </a:solidFill>
              </a:rPr>
              <a:t>Будьте здоровы!</a:t>
            </a:r>
            <a:endParaRPr lang="ru-RU" b="1" dirty="0">
              <a:solidFill>
                <a:srgbClr val="FF0000"/>
              </a:solidFill>
            </a:endParaRPr>
          </a:p>
        </p:txBody>
      </p:sp>
      <p:pic>
        <p:nvPicPr>
          <p:cNvPr id="4" name="Рисунок 3" descr="Изображение"/>
          <p:cNvPicPr/>
          <p:nvPr/>
        </p:nvPicPr>
        <p:blipFill>
          <a:blip r:embed="rId3"/>
          <a:srcRect/>
          <a:stretch>
            <a:fillRect/>
          </a:stretch>
        </p:blipFill>
        <p:spPr bwMode="auto">
          <a:xfrm>
            <a:off x="4500562" y="2571744"/>
            <a:ext cx="3810000" cy="3857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C:\Documents and Settings\Администратор\Рабочий стол\рамки для слайдов\дети.jpg"/>
          <p:cNvPicPr>
            <a:picLocks noChangeAspect="1" noChangeArrowheads="1"/>
          </p:cNvPicPr>
          <p:nvPr/>
        </p:nvPicPr>
        <p:blipFill>
          <a:blip r:embed="rId2"/>
          <a:srcRect/>
          <a:stretch>
            <a:fillRect/>
          </a:stretch>
        </p:blipFill>
        <p:spPr bwMode="auto">
          <a:xfrm>
            <a:off x="0" y="0"/>
            <a:ext cx="9144000" cy="6865620"/>
          </a:xfrm>
          <a:prstGeom prst="rect">
            <a:avLst/>
          </a:prstGeom>
          <a:noFill/>
        </p:spPr>
      </p:pic>
      <p:sp>
        <p:nvSpPr>
          <p:cNvPr id="4" name="Прямоугольник 3"/>
          <p:cNvSpPr/>
          <p:nvPr/>
        </p:nvSpPr>
        <p:spPr>
          <a:xfrm>
            <a:off x="214282" y="1857364"/>
            <a:ext cx="7500990" cy="3231654"/>
          </a:xfrm>
          <a:prstGeom prst="rect">
            <a:avLst/>
          </a:prstGeom>
        </p:spPr>
        <p:txBody>
          <a:bodyPr wrap="square">
            <a:spAutoFit/>
          </a:bodyPr>
          <a:lstStyle/>
          <a:p>
            <a:r>
              <a:rPr lang="ru-RU" b="1" dirty="0" smtClean="0"/>
              <a:t> </a:t>
            </a:r>
            <a:r>
              <a:rPr lang="ru-RU" sz="3600" b="1" dirty="0" smtClean="0">
                <a:solidFill>
                  <a:srgbClr val="FF0000"/>
                </a:solidFill>
                <a:latin typeface="Times New Roman" pitchFamily="18" charset="0"/>
                <a:cs typeface="Times New Roman" pitchFamily="18" charset="0"/>
              </a:rPr>
              <a:t>ЧТО ТАКОЕ ПЛОСКОСТОПИЕ</a:t>
            </a:r>
            <a:r>
              <a:rPr lang="ru-RU" sz="2400" b="1" dirty="0" smtClean="0">
                <a:solidFill>
                  <a:srgbClr val="FF0000"/>
                </a:solidFill>
                <a:latin typeface="Times New Roman" pitchFamily="18" charset="0"/>
                <a:cs typeface="Times New Roman" pitchFamily="18" charset="0"/>
              </a:rPr>
              <a:t/>
            </a:r>
            <a:br>
              <a:rPr lang="ru-RU" sz="2400" b="1" dirty="0" smtClean="0">
                <a:solidFill>
                  <a:srgbClr val="FF0000"/>
                </a:solidFill>
                <a:latin typeface="Times New Roman" pitchFamily="18" charset="0"/>
                <a:cs typeface="Times New Roman" pitchFamily="18" charset="0"/>
              </a:rPr>
            </a:b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Плоскостопие - одно из самых распространенных заболевание опорно-двигательного аппарата у детей. Это деформация стопы с уплощением ее свода (у детей обычно деформируется продольный свод, из-за чего подошва становится плоской и всей своей поверхностью касается пола). </a:t>
            </a: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122" name="Picture 2" descr="C:\Documents and Settings\Администратор\Рабочий стол\рамки для слайдов\дети.jpg"/>
          <p:cNvPicPr>
            <a:picLocks noChangeAspect="1" noChangeArrowheads="1"/>
          </p:cNvPicPr>
          <p:nvPr/>
        </p:nvPicPr>
        <p:blipFill>
          <a:blip r:embed="rId2"/>
          <a:srcRect/>
          <a:stretch>
            <a:fillRect/>
          </a:stretch>
        </p:blipFill>
        <p:spPr bwMode="auto">
          <a:xfrm>
            <a:off x="0" y="0"/>
            <a:ext cx="9144000" cy="6865620"/>
          </a:xfrm>
          <a:prstGeom prst="rect">
            <a:avLst/>
          </a:prstGeom>
          <a:noFill/>
        </p:spPr>
      </p:pic>
      <p:sp>
        <p:nvSpPr>
          <p:cNvPr id="4" name="Прямоугольник 3"/>
          <p:cNvSpPr/>
          <p:nvPr/>
        </p:nvSpPr>
        <p:spPr>
          <a:xfrm>
            <a:off x="428596" y="1214422"/>
            <a:ext cx="7072362" cy="3847207"/>
          </a:xfrm>
          <a:prstGeom prst="rect">
            <a:avLst/>
          </a:prstGeom>
        </p:spPr>
        <p:txBody>
          <a:bodyPr wrap="square">
            <a:spAutoFit/>
          </a:bodyPr>
          <a:lstStyle/>
          <a:p>
            <a:r>
              <a:rPr lang="ru-RU" sz="3200" b="1" dirty="0" smtClean="0">
                <a:solidFill>
                  <a:srgbClr val="FF0000"/>
                </a:solidFill>
                <a:latin typeface="Times New Roman" pitchFamily="18" charset="0"/>
                <a:cs typeface="Times New Roman" pitchFamily="18" charset="0"/>
              </a:rPr>
              <a:t>ПРИЗНАКИ ПЛОСКОСТОПИЯ</a:t>
            </a:r>
          </a:p>
          <a:p>
            <a:endParaRPr lang="ru-RU" sz="3200" dirty="0" smtClean="0">
              <a:solidFill>
                <a:srgbClr val="FF0000"/>
              </a:solidFill>
              <a:latin typeface="Times New Roman" pitchFamily="18" charset="0"/>
              <a:cs typeface="Times New Roman" pitchFamily="18" charset="0"/>
            </a:endParaRPr>
          </a:p>
          <a:p>
            <a:r>
              <a:rPr lang="ru-RU" sz="2000" b="1" dirty="0" smtClean="0">
                <a:latin typeface="Times New Roman" pitchFamily="18" charset="0"/>
                <a:cs typeface="Times New Roman" pitchFamily="18" charset="0"/>
              </a:rPr>
              <a:t>1. Страдающие плоскостопием дети ходят широко расставив ноги, развернув стопы и слегка сгибая ноги в коленях.</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2. Быстрая утомляемость ног.</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3. Ноющие боли стоп и голени при ходьбе и стоянии.</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4. К вечеру может появляться отек стопы, который проходит за ночь.</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5. Быстро изнашивается внутренняя сторона подошвы,</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6. Стопа становится шире.</a:t>
            </a:r>
            <a:endParaRPr lang="ru-RU" sz="2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descr="C:\Documents and Settings\Администратор\Рабочий стол\рамки для слайдов\дети.jpg"/>
          <p:cNvPicPr>
            <a:picLocks noChangeAspect="1" noChangeArrowheads="1"/>
          </p:cNvPicPr>
          <p:nvPr/>
        </p:nvPicPr>
        <p:blipFill>
          <a:blip r:embed="rId2"/>
          <a:srcRect/>
          <a:stretch>
            <a:fillRect/>
          </a:stretch>
        </p:blipFill>
        <p:spPr bwMode="auto">
          <a:xfrm>
            <a:off x="0" y="0"/>
            <a:ext cx="9144000" cy="6865621"/>
          </a:xfrm>
          <a:prstGeom prst="rect">
            <a:avLst/>
          </a:prstGeom>
          <a:noFill/>
        </p:spPr>
      </p:pic>
      <p:sp>
        <p:nvSpPr>
          <p:cNvPr id="4" name="Прямоугольник 3"/>
          <p:cNvSpPr/>
          <p:nvPr/>
        </p:nvSpPr>
        <p:spPr>
          <a:xfrm>
            <a:off x="285720" y="2000240"/>
            <a:ext cx="6572280" cy="3231654"/>
          </a:xfrm>
          <a:prstGeom prst="rect">
            <a:avLst/>
          </a:prstGeom>
        </p:spPr>
        <p:txBody>
          <a:bodyPr wrap="square">
            <a:spAutoFit/>
          </a:bodyPr>
          <a:lstStyle/>
          <a:p>
            <a:r>
              <a:rPr lang="ru-RU" sz="3200" b="1" dirty="0" smtClean="0">
                <a:solidFill>
                  <a:srgbClr val="FF0000"/>
                </a:solidFill>
                <a:latin typeface="Times New Roman" pitchFamily="18" charset="0"/>
                <a:cs typeface="Times New Roman" pitchFamily="18" charset="0"/>
              </a:rPr>
              <a:t>ПРИЧИНЫ ПЛОСКОСТОПИЯ</a:t>
            </a:r>
          </a:p>
          <a:p>
            <a:endParaRPr lang="ru-RU" sz="3200" b="1" dirty="0" smtClean="0">
              <a:solidFill>
                <a:srgbClr val="FF0000"/>
              </a:solidFill>
              <a:latin typeface="Times New Roman" pitchFamily="18" charset="0"/>
              <a:cs typeface="Times New Roman" pitchFamily="18" charset="0"/>
            </a:endParaRPr>
          </a:p>
          <a:p>
            <a:pPr lvl="0">
              <a:buFont typeface="Wingdings" pitchFamily="2" charset="2"/>
              <a:buChar char="v"/>
            </a:pPr>
            <a:r>
              <a:rPr lang="ru-RU" sz="2000" b="1" dirty="0" smtClean="0">
                <a:solidFill>
                  <a:srgbClr val="FF0000"/>
                </a:solidFill>
                <a:latin typeface="Times New Roman" pitchFamily="18" charset="0"/>
                <a:cs typeface="Times New Roman" pitchFamily="18" charset="0"/>
              </a:rPr>
              <a:t> </a:t>
            </a:r>
            <a:r>
              <a:rPr lang="ru-RU" sz="2000" b="1" dirty="0" smtClean="0">
                <a:latin typeface="Times New Roman" pitchFamily="18" charset="0"/>
                <a:cs typeface="Times New Roman" pitchFamily="18" charset="0"/>
              </a:rPr>
              <a:t>Лишний вес</a:t>
            </a:r>
          </a:p>
          <a:p>
            <a:pPr lvl="0">
              <a:buFont typeface="Wingdings" pitchFamily="2" charset="2"/>
              <a:buChar char="v"/>
            </a:pPr>
            <a:r>
              <a:rPr lang="ru-RU" sz="2000" b="1" dirty="0" smtClean="0">
                <a:solidFill>
                  <a:srgbClr val="FF0000"/>
                </a:solidFill>
                <a:latin typeface="Times New Roman" pitchFamily="18" charset="0"/>
                <a:cs typeface="Times New Roman" pitchFamily="18" charset="0"/>
              </a:rPr>
              <a:t> </a:t>
            </a:r>
            <a:r>
              <a:rPr lang="ru-RU" sz="2000" b="1" dirty="0" smtClean="0">
                <a:latin typeface="Times New Roman" pitchFamily="18" charset="0"/>
                <a:cs typeface="Times New Roman" pitchFamily="18" charset="0"/>
              </a:rPr>
              <a:t>Рахит</a:t>
            </a:r>
          </a:p>
          <a:p>
            <a:pPr lvl="0">
              <a:buFont typeface="Wingdings" pitchFamily="2" charset="2"/>
              <a:buChar char="v"/>
            </a:pPr>
            <a:r>
              <a:rPr lang="ru-RU" sz="2000" b="1" dirty="0" smtClean="0">
                <a:solidFill>
                  <a:srgbClr val="FF0000"/>
                </a:solidFill>
                <a:latin typeface="Times New Roman" pitchFamily="18" charset="0"/>
                <a:cs typeface="Times New Roman" pitchFamily="18" charset="0"/>
              </a:rPr>
              <a:t> </a:t>
            </a:r>
            <a:r>
              <a:rPr lang="ru-RU" sz="2000" b="1" dirty="0" smtClean="0">
                <a:latin typeface="Times New Roman" pitchFamily="18" charset="0"/>
                <a:cs typeface="Times New Roman" pitchFamily="18" charset="0"/>
              </a:rPr>
              <a:t>Травмы стопы</a:t>
            </a:r>
          </a:p>
          <a:p>
            <a:pPr lvl="0">
              <a:buFont typeface="Wingdings" pitchFamily="2" charset="2"/>
              <a:buChar char="v"/>
            </a:pPr>
            <a:r>
              <a:rPr lang="ru-RU" sz="2000" b="1" dirty="0" smtClean="0">
                <a:solidFill>
                  <a:srgbClr val="FF0000"/>
                </a:solidFill>
                <a:latin typeface="Times New Roman" pitchFamily="18" charset="0"/>
                <a:cs typeface="Times New Roman" pitchFamily="18" charset="0"/>
              </a:rPr>
              <a:t> </a:t>
            </a:r>
            <a:r>
              <a:rPr lang="ru-RU" sz="2000" b="1" dirty="0" smtClean="0">
                <a:latin typeface="Times New Roman" pitchFamily="18" charset="0"/>
                <a:cs typeface="Times New Roman" pitchFamily="18" charset="0"/>
              </a:rPr>
              <a:t>Врожденная слабость мышц и связок стопы</a:t>
            </a:r>
          </a:p>
          <a:p>
            <a:pPr lvl="0">
              <a:buFont typeface="Wingdings" pitchFamily="2" charset="2"/>
              <a:buChar char="v"/>
            </a:pPr>
            <a:r>
              <a:rPr lang="ru-RU" sz="2000" b="1" dirty="0" smtClean="0">
                <a:solidFill>
                  <a:srgbClr val="FF0000"/>
                </a:solidFill>
                <a:latin typeface="Times New Roman" pitchFamily="18" charset="0"/>
                <a:cs typeface="Times New Roman" pitchFamily="18" charset="0"/>
              </a:rPr>
              <a:t> </a:t>
            </a:r>
            <a:r>
              <a:rPr lang="ru-RU" sz="2000" b="1" dirty="0" smtClean="0">
                <a:latin typeface="Times New Roman" pitchFamily="18" charset="0"/>
                <a:cs typeface="Times New Roman" pitchFamily="18" charset="0"/>
              </a:rPr>
              <a:t>Паралич мышц ног</a:t>
            </a:r>
          </a:p>
          <a:p>
            <a:pPr lvl="0">
              <a:buFont typeface="Wingdings" pitchFamily="2" charset="2"/>
              <a:buChar char="v"/>
            </a:pPr>
            <a:r>
              <a:rPr lang="ru-RU" sz="2000" b="1" dirty="0" smtClean="0">
                <a:solidFill>
                  <a:srgbClr val="FF0000"/>
                </a:solidFill>
                <a:latin typeface="Times New Roman" pitchFamily="18" charset="0"/>
                <a:cs typeface="Times New Roman" pitchFamily="18" charset="0"/>
              </a:rPr>
              <a:t> </a:t>
            </a:r>
            <a:r>
              <a:rPr lang="ru-RU" sz="2000" b="1" dirty="0" smtClean="0">
                <a:latin typeface="Times New Roman" pitchFamily="18" charset="0"/>
                <a:cs typeface="Times New Roman" pitchFamily="18" charset="0"/>
              </a:rPr>
              <a:t>Наследственность</a:t>
            </a:r>
          </a:p>
          <a:p>
            <a:pPr lvl="0">
              <a:buFont typeface="Wingdings" pitchFamily="2" charset="2"/>
              <a:buChar char="v"/>
            </a:pPr>
            <a:r>
              <a:rPr lang="ru-RU" sz="2000" b="1" dirty="0" smtClean="0">
                <a:solidFill>
                  <a:srgbClr val="FF0000"/>
                </a:solidFill>
                <a:latin typeface="Times New Roman" pitchFamily="18" charset="0"/>
                <a:cs typeface="Times New Roman" pitchFamily="18" charset="0"/>
              </a:rPr>
              <a:t> </a:t>
            </a:r>
            <a:r>
              <a:rPr lang="ru-RU" sz="2000" b="1" dirty="0" smtClean="0">
                <a:latin typeface="Times New Roman" pitchFamily="18" charset="0"/>
                <a:cs typeface="Times New Roman" pitchFamily="18" charset="0"/>
              </a:rPr>
              <a:t>Чрезмерная гибкость</a:t>
            </a:r>
            <a:endParaRPr lang="ru-RU" sz="2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descr="C:\Documents and Settings\Администратор\Рабочий стол\рамки для слайдов\дети.jpg"/>
          <p:cNvPicPr>
            <a:picLocks noChangeAspect="1" noChangeArrowheads="1"/>
          </p:cNvPicPr>
          <p:nvPr/>
        </p:nvPicPr>
        <p:blipFill>
          <a:blip r:embed="rId2"/>
          <a:srcRect/>
          <a:stretch>
            <a:fillRect/>
          </a:stretch>
        </p:blipFill>
        <p:spPr bwMode="auto">
          <a:xfrm>
            <a:off x="0" y="0"/>
            <a:ext cx="9144000" cy="6865620"/>
          </a:xfrm>
          <a:prstGeom prst="rect">
            <a:avLst/>
          </a:prstGeom>
          <a:noFill/>
        </p:spPr>
      </p:pic>
      <p:sp>
        <p:nvSpPr>
          <p:cNvPr id="4" name="Прямоугольник 3"/>
          <p:cNvSpPr/>
          <p:nvPr/>
        </p:nvSpPr>
        <p:spPr>
          <a:xfrm>
            <a:off x="357158" y="1785926"/>
            <a:ext cx="6347443" cy="584775"/>
          </a:xfrm>
          <a:prstGeom prst="rect">
            <a:avLst/>
          </a:prstGeom>
        </p:spPr>
        <p:txBody>
          <a:bodyPr wrap="none">
            <a:spAutoFit/>
          </a:bodyPr>
          <a:lstStyle/>
          <a:p>
            <a:r>
              <a:rPr lang="ru-RU" sz="3200" b="1" dirty="0" smtClean="0">
                <a:solidFill>
                  <a:srgbClr val="FF0000"/>
                </a:solidFill>
                <a:latin typeface="Times New Roman" pitchFamily="18" charset="0"/>
                <a:cs typeface="Times New Roman" pitchFamily="18" charset="0"/>
              </a:rPr>
              <a:t>3 СТЕПЕНИ ПЛОСКОСТОПИЯ</a:t>
            </a:r>
            <a:endParaRPr lang="ru-RU" sz="3200" b="1" dirty="0">
              <a:solidFill>
                <a:srgbClr val="FF0000"/>
              </a:solidFill>
              <a:latin typeface="Times New Roman" pitchFamily="18" charset="0"/>
              <a:cs typeface="Times New Roman" pitchFamily="18" charset="0"/>
            </a:endParaRPr>
          </a:p>
        </p:txBody>
      </p:sp>
      <p:sp>
        <p:nvSpPr>
          <p:cNvPr id="5" name="Прямоугольник 4"/>
          <p:cNvSpPr/>
          <p:nvPr/>
        </p:nvSpPr>
        <p:spPr>
          <a:xfrm>
            <a:off x="500034" y="2643182"/>
            <a:ext cx="7000924" cy="3477875"/>
          </a:xfrm>
          <a:prstGeom prst="rect">
            <a:avLst/>
          </a:prstGeom>
        </p:spPr>
        <p:txBody>
          <a:bodyPr wrap="square">
            <a:spAutoFit/>
          </a:bodyPr>
          <a:lstStyle/>
          <a:p>
            <a:r>
              <a:rPr lang="ru-RU" sz="2000" b="1" dirty="0" smtClean="0">
                <a:latin typeface="Times New Roman" pitchFamily="18" charset="0"/>
                <a:cs typeface="Times New Roman" pitchFamily="18" charset="0"/>
              </a:rPr>
              <a:t>Медики условно различают три степени плоскостопия в зависимости от уплощения подошвы. Для определения в домашних условиях достаточно влажной ногой стать на легко намокающую бумагу. После этого необходимо рассмотреть полученный след. Самый узкий перешеек отпечатка на бумаге должен составлять половину от реальной ширины стопы. Если есть увеличение более двух третей от ширины – это говорит о максимальной, третьей степени плоскостопия. Для максимально точного диагноза ортопед обязательно выполняет рентгеновский снимок стоп в двух проекциях.</a:t>
            </a:r>
            <a:endParaRPr lang="ru-RU" sz="2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098" name="Picture 2" descr="C:\Documents and Settings\Администратор\Рабочий стол\рамки для слайдов\дети.jpg"/>
          <p:cNvPicPr>
            <a:picLocks noChangeAspect="1" noChangeArrowheads="1"/>
          </p:cNvPicPr>
          <p:nvPr/>
        </p:nvPicPr>
        <p:blipFill>
          <a:blip r:embed="rId2"/>
          <a:srcRect/>
          <a:stretch>
            <a:fillRect/>
          </a:stretch>
        </p:blipFill>
        <p:spPr bwMode="auto">
          <a:xfrm>
            <a:off x="0" y="-1"/>
            <a:ext cx="9144000" cy="6865621"/>
          </a:xfrm>
          <a:prstGeom prst="rect">
            <a:avLst/>
          </a:prstGeom>
          <a:noFill/>
        </p:spPr>
      </p:pic>
      <p:pic>
        <p:nvPicPr>
          <p:cNvPr id="4" name="Picture 1"/>
          <p:cNvPicPr>
            <a:picLocks noChangeAspect="1" noChangeArrowheads="1"/>
          </p:cNvPicPr>
          <p:nvPr/>
        </p:nvPicPr>
        <p:blipFill>
          <a:blip r:embed="rId3" cstate="print"/>
          <a:srcRect/>
          <a:stretch>
            <a:fillRect/>
          </a:stretch>
        </p:blipFill>
        <p:spPr bwMode="auto">
          <a:xfrm>
            <a:off x="428596" y="1357298"/>
            <a:ext cx="7000892" cy="524383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Администратор\Рабочий стол\рамки для слайдов\дети.jpg"/>
          <p:cNvPicPr>
            <a:picLocks noChangeAspect="1" noChangeArrowheads="1"/>
          </p:cNvPicPr>
          <p:nvPr/>
        </p:nvPicPr>
        <p:blipFill>
          <a:blip r:embed="rId2"/>
          <a:srcRect/>
          <a:stretch>
            <a:fillRect/>
          </a:stretch>
        </p:blipFill>
        <p:spPr bwMode="auto">
          <a:xfrm>
            <a:off x="0" y="0"/>
            <a:ext cx="9144000" cy="6865621"/>
          </a:xfrm>
          <a:prstGeom prst="rect">
            <a:avLst/>
          </a:prstGeom>
          <a:noFill/>
        </p:spPr>
      </p:pic>
      <p:sp>
        <p:nvSpPr>
          <p:cNvPr id="2" name="Заголовок 1"/>
          <p:cNvSpPr>
            <a:spLocks noGrp="1"/>
          </p:cNvSpPr>
          <p:nvPr>
            <p:ph type="title"/>
          </p:nvPr>
        </p:nvSpPr>
        <p:spPr>
          <a:xfrm>
            <a:off x="428596" y="857232"/>
            <a:ext cx="7500990" cy="1143000"/>
          </a:xfrm>
        </p:spPr>
        <p:txBody>
          <a:bodyPr>
            <a:noAutofit/>
          </a:bodyPr>
          <a:lstStyle/>
          <a:p>
            <a:r>
              <a:rPr lang="ru-RU" sz="3200" b="1" dirty="0" smtClean="0">
                <a:solidFill>
                  <a:srgbClr val="FF0000"/>
                </a:solidFill>
                <a:latin typeface="Times New Roman" pitchFamily="18" charset="0"/>
                <a:cs typeface="Times New Roman" pitchFamily="18" charset="0"/>
              </a:rPr>
              <a:t>УПРАЖНЕНИЯ  </a:t>
            </a:r>
            <a:br>
              <a:rPr lang="ru-RU" sz="3200" b="1" dirty="0" smtClean="0">
                <a:solidFill>
                  <a:srgbClr val="FF0000"/>
                </a:solidFill>
                <a:latin typeface="Times New Roman" pitchFamily="18" charset="0"/>
                <a:cs typeface="Times New Roman" pitchFamily="18" charset="0"/>
              </a:rPr>
            </a:br>
            <a:r>
              <a:rPr lang="ru-RU" sz="3200" b="1" dirty="0" smtClean="0">
                <a:solidFill>
                  <a:srgbClr val="FF0000"/>
                </a:solidFill>
                <a:latin typeface="Times New Roman" pitchFamily="18" charset="0"/>
                <a:cs typeface="Times New Roman" pitchFamily="18" charset="0"/>
              </a:rPr>
              <a:t>ДЛЯ  ПРОФИЛАКТИКИ ПЛОСКОСТОПИЯ</a:t>
            </a:r>
            <a:endParaRPr lang="ru-RU" sz="3200" b="1" dirty="0">
              <a:solidFill>
                <a:srgbClr val="FF0000"/>
              </a:solidFill>
              <a:latin typeface="Times New Roman" pitchFamily="18" charset="0"/>
              <a:cs typeface="Times New Roman" pitchFamily="18" charset="0"/>
            </a:endParaRPr>
          </a:p>
        </p:txBody>
      </p:sp>
      <p:sp>
        <p:nvSpPr>
          <p:cNvPr id="4" name="Прямоугольник 3"/>
          <p:cNvSpPr/>
          <p:nvPr/>
        </p:nvSpPr>
        <p:spPr>
          <a:xfrm>
            <a:off x="857224" y="2428868"/>
            <a:ext cx="4572000" cy="2246769"/>
          </a:xfrm>
          <a:prstGeom prst="rect">
            <a:avLst/>
          </a:prstGeom>
        </p:spPr>
        <p:txBody>
          <a:bodyPr>
            <a:spAutoFit/>
          </a:bodyPr>
          <a:lstStyle/>
          <a:p>
            <a:r>
              <a:rPr lang="ru-RU" sz="2800" b="1" dirty="0" smtClean="0">
                <a:latin typeface="Times New Roman" pitchFamily="18" charset="0"/>
                <a:cs typeface="Times New Roman" pitchFamily="18" charset="0"/>
              </a:rPr>
              <a:t>«Каток» </a:t>
            </a:r>
            <a:r>
              <a:rPr lang="ru-RU" sz="2800" dirty="0" smtClean="0">
                <a:latin typeface="Times New Roman" pitchFamily="18" charset="0"/>
                <a:cs typeface="Times New Roman" pitchFamily="18" charset="0"/>
              </a:rPr>
              <a:t>- ребенок катает вперед-назад мяч, скакалку или бутылку. Упражнение выполняется сначала одной ногой, затем другой.</a:t>
            </a:r>
            <a:endParaRPr lang="ru-RU" sz="2800" dirty="0">
              <a:latin typeface="Times New Roman" pitchFamily="18" charset="0"/>
              <a:cs typeface="Times New Roman" pitchFamily="18" charset="0"/>
            </a:endParaRPr>
          </a:p>
        </p:txBody>
      </p:sp>
      <p:pic>
        <p:nvPicPr>
          <p:cNvPr id="3073" name="Picture 1" descr="C:\Documents and Settings\Администратор\Рабочий стол\плоскостопие\упражнения от плоскостопия\Каток.jpg"/>
          <p:cNvPicPr>
            <a:picLocks noChangeAspect="1" noChangeArrowheads="1"/>
          </p:cNvPicPr>
          <p:nvPr/>
        </p:nvPicPr>
        <p:blipFill>
          <a:blip r:embed="rId3"/>
          <a:srcRect/>
          <a:stretch>
            <a:fillRect/>
          </a:stretch>
        </p:blipFill>
        <p:spPr bwMode="auto">
          <a:xfrm>
            <a:off x="3500430" y="4214818"/>
            <a:ext cx="3976681" cy="2386009"/>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C:\Documents and Settings\Администратор\Рабочий стол\рамки для слайдов\дети.jpg"/>
          <p:cNvPicPr>
            <a:picLocks noChangeAspect="1" noChangeArrowheads="1"/>
          </p:cNvPicPr>
          <p:nvPr/>
        </p:nvPicPr>
        <p:blipFill>
          <a:blip r:embed="rId2"/>
          <a:srcRect/>
          <a:stretch>
            <a:fillRect/>
          </a:stretch>
        </p:blipFill>
        <p:spPr bwMode="auto">
          <a:xfrm>
            <a:off x="0" y="-7620"/>
            <a:ext cx="9144000" cy="6865620"/>
          </a:xfrm>
          <a:prstGeom prst="rect">
            <a:avLst/>
          </a:prstGeom>
          <a:noFill/>
        </p:spPr>
      </p:pic>
      <p:sp>
        <p:nvSpPr>
          <p:cNvPr id="4" name="Прямоугольник 3"/>
          <p:cNvSpPr/>
          <p:nvPr/>
        </p:nvSpPr>
        <p:spPr>
          <a:xfrm>
            <a:off x="714348" y="857232"/>
            <a:ext cx="6643734" cy="3416320"/>
          </a:xfrm>
          <a:prstGeom prst="rect">
            <a:avLst/>
          </a:prstGeom>
        </p:spPr>
        <p:txBody>
          <a:bodyPr wrap="square">
            <a:spAutoFit/>
          </a:bodyPr>
          <a:lstStyle/>
          <a:p>
            <a:r>
              <a:rPr lang="ru-RU" sz="2400" b="1" dirty="0" smtClean="0">
                <a:latin typeface="Times New Roman" pitchFamily="18" charset="0"/>
                <a:cs typeface="Times New Roman" pitchFamily="18" charset="0"/>
              </a:rPr>
              <a:t>«Разбойник»</a:t>
            </a:r>
            <a:r>
              <a:rPr lang="ru-RU" sz="2400" dirty="0" smtClean="0">
                <a:latin typeface="Times New Roman" pitchFamily="18" charset="0"/>
                <a:cs typeface="Times New Roman" pitchFamily="18" charset="0"/>
              </a:rPr>
              <a:t> - ребенок сидит на полу с согнутыми ногами. Пятки плотно прижаты к полу и не отрываются от него в течение всего периода выполнения упражнения. Движениями пальцев ноги ребенок старается подтащить под пятки разложенное на полу полотенце (или салфетку), на котором лежит какой-нибудь груз (например, камень). Упражнение выполняется сначала одной, затем другой ногой.</a:t>
            </a:r>
            <a:endParaRPr lang="ru-RU" sz="2400" dirty="0">
              <a:latin typeface="Times New Roman" pitchFamily="18" charset="0"/>
              <a:cs typeface="Times New Roman" pitchFamily="18" charset="0"/>
            </a:endParaRPr>
          </a:p>
        </p:txBody>
      </p:sp>
      <p:pic>
        <p:nvPicPr>
          <p:cNvPr id="2049" name="Picture 1" descr="C:\Documents and Settings\Администратор\Рабочий стол\плоскостопие\упражнения от плоскостопия\разбойник.jpg"/>
          <p:cNvPicPr>
            <a:picLocks noChangeAspect="1" noChangeArrowheads="1"/>
          </p:cNvPicPr>
          <p:nvPr/>
        </p:nvPicPr>
        <p:blipFill>
          <a:blip r:embed="rId3"/>
          <a:srcRect/>
          <a:stretch>
            <a:fillRect/>
          </a:stretch>
        </p:blipFill>
        <p:spPr bwMode="auto">
          <a:xfrm>
            <a:off x="3428992" y="4286256"/>
            <a:ext cx="3714776" cy="2228866"/>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TotalTime>
  <Words>252</Words>
  <Application>Microsoft Office PowerPoint</Application>
  <PresentationFormat>Экран (4:3)</PresentationFormat>
  <Paragraphs>35</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Плоскостопие у детей</vt:lpstr>
      <vt:lpstr>Слайд 2</vt:lpstr>
      <vt:lpstr>Слайд 3</vt:lpstr>
      <vt:lpstr>Слайд 4</vt:lpstr>
      <vt:lpstr>Слайд 5</vt:lpstr>
      <vt:lpstr>Слайд 6</vt:lpstr>
      <vt:lpstr>Слайд 7</vt:lpstr>
      <vt:lpstr>УПРАЖНЕНИЯ   ДЛЯ  ПРОФИЛАКТИКИ ПЛОСКОСТОПИЯ</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Будьте здоровы!</vt:lpstr>
    </vt:vector>
  </TitlesOfParts>
  <Company>RUSSIA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XP GAME 2010</dc:creator>
  <cp:lastModifiedBy>XP GAME 2010</cp:lastModifiedBy>
  <cp:revision>19</cp:revision>
  <dcterms:created xsi:type="dcterms:W3CDTF">2021-02-20T08:53:00Z</dcterms:created>
  <dcterms:modified xsi:type="dcterms:W3CDTF">2021-02-24T08:56:19Z</dcterms:modified>
</cp:coreProperties>
</file>